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401" r:id="rId2"/>
    <p:sldId id="402" r:id="rId3"/>
    <p:sldId id="40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 Terek" initials="PT" lastIdx="1" clrIdx="0">
    <p:extLst>
      <p:ext uri="{19B8F6BF-5375-455C-9EA6-DF929625EA0E}">
        <p15:presenceInfo xmlns:p15="http://schemas.microsoft.com/office/powerpoint/2012/main" userId="6ea72d1c390eda5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8DBF"/>
    <a:srgbClr val="B756CA"/>
    <a:srgbClr val="FF694B"/>
    <a:srgbClr val="33ABFD"/>
    <a:srgbClr val="F3F3F3"/>
    <a:srgbClr val="F2F2F2"/>
    <a:srgbClr val="FAFAFA"/>
    <a:srgbClr val="FF4B4B"/>
    <a:srgbClr val="7F7F7F"/>
    <a:srgbClr val="C6E9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73" autoAdjust="0"/>
    <p:restoredTop sz="96357" autoAdjust="0"/>
  </p:normalViewPr>
  <p:slideViewPr>
    <p:cSldViewPr snapToGrid="0">
      <p:cViewPr varScale="1">
        <p:scale>
          <a:sx n="110" d="100"/>
          <a:sy n="110" d="100"/>
        </p:scale>
        <p:origin x="63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29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A5144A-DEE7-4CD9-9A3D-ACCE399B65D3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7C7CC2-F49D-4F9F-AED5-0F5542E41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0613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14DD60-ECEB-4C3D-84AE-435A4B5D312E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4322A8-3F99-44B6-82EC-16ACE07E7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556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7D4538-9398-41B2-921A-B39F05D905A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7422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rgbClr val="002060"/>
            </a:gs>
            <a:gs pos="19000">
              <a:srgbClr val="7030A0"/>
            </a:gs>
            <a:gs pos="51000">
              <a:srgbClr val="B756CA"/>
            </a:gs>
            <a:gs pos="75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5085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B6486A0-26E1-450E-9A24-831314A0E8C6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A3012C-B1ED-4AB5-B089-728C195CA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374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B6486A0-26E1-450E-9A24-831314A0E8C6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A3012C-B1ED-4AB5-B089-728C195CA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474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flip="none" rotWithShape="1">
          <a:gsLst>
            <a:gs pos="0">
              <a:schemeClr val="bg1"/>
            </a:gs>
            <a:gs pos="63000">
              <a:schemeClr val="bg1">
                <a:lumMod val="9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97526"/>
          </a:xfrm>
          <a:gradFill>
            <a:gsLst>
              <a:gs pos="75000">
                <a:srgbClr val="002060"/>
              </a:gs>
              <a:gs pos="100000">
                <a:schemeClr val="bg1"/>
              </a:gs>
              <a:gs pos="0">
                <a:srgbClr val="B756CA"/>
              </a:gs>
            </a:gsLst>
            <a:lin ang="5400000" scaled="0"/>
          </a:gradFill>
          <a:ln>
            <a:noFill/>
          </a:ln>
        </p:spPr>
        <p:txBody>
          <a:bodyPr tIns="0">
            <a:normAutofit/>
          </a:bodyPr>
          <a:lstStyle>
            <a:lvl1pPr algn="ctr">
              <a:lnSpc>
                <a:spcPct val="50000"/>
              </a:lnSpc>
              <a:defRPr sz="36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81752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B6486A0-26E1-450E-9A24-831314A0E8C6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A3012C-B1ED-4AB5-B089-728C195CA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301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B6486A0-26E1-450E-9A24-831314A0E8C6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A3012C-B1ED-4AB5-B089-728C195CA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106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B6486A0-26E1-450E-9A24-831314A0E8C6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A3012C-B1ED-4AB5-B089-728C195CA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007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B6486A0-26E1-450E-9A24-831314A0E8C6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A3012C-B1ED-4AB5-B089-728C195CA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28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B6486A0-26E1-450E-9A24-831314A0E8C6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A3012C-B1ED-4AB5-B089-728C195CA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903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B6486A0-26E1-450E-9A24-831314A0E8C6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A3012C-B1ED-4AB5-B089-728C195CA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17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B6486A0-26E1-450E-9A24-831314A0E8C6}" type="datetimeFigureOut">
              <a:rPr lang="en-US" smtClean="0"/>
              <a:t>3/27/2021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A3012C-B1ED-4AB5-B089-728C195CA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858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33205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11000">
              <a:srgbClr val="7030A0"/>
            </a:gs>
            <a:gs pos="44000">
              <a:srgbClr val="DBABE5"/>
            </a:gs>
            <a:gs pos="25000">
              <a:srgbClr val="B756CA"/>
            </a:gs>
            <a:gs pos="9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206630" y="3152399"/>
            <a:ext cx="9926972" cy="703635"/>
          </a:xfrm>
        </p:spPr>
        <p:txBody>
          <a:bodyPr>
            <a:noAutofit/>
          </a:bodyPr>
          <a:lstStyle/>
          <a:p>
            <a:r>
              <a:rPr lang="en-US" sz="4400" dirty="0">
                <a:ln w="15875">
                  <a:solidFill>
                    <a:schemeClr val="tx1"/>
                  </a:solidFill>
                </a:ln>
                <a:latin typeface="+mn-lt"/>
                <a:cs typeface="Segoe UI" panose="020B0502040204020203" pitchFamily="34" charset="0"/>
              </a:rPr>
              <a:t>I</a:t>
            </a:r>
            <a:r>
              <a:rPr lang="sr-Latn-RS" sz="4400" dirty="0">
                <a:ln w="15875">
                  <a:solidFill>
                    <a:schemeClr val="tx1"/>
                  </a:solidFill>
                </a:ln>
                <a:latin typeface="+mn-lt"/>
                <a:cs typeface="Segoe UI" panose="020B0502040204020203" pitchFamily="34" charset="0"/>
              </a:rPr>
              <a:t>zbor prevlaka</a:t>
            </a:r>
            <a:br>
              <a:rPr lang="sr-Latn-RS" sz="4400" dirty="0">
                <a:ln w="15875">
                  <a:solidFill>
                    <a:schemeClr val="tx1"/>
                  </a:solidFill>
                </a:ln>
                <a:latin typeface="+mn-lt"/>
                <a:cs typeface="Segoe UI" panose="020B0502040204020203" pitchFamily="34" charset="0"/>
              </a:rPr>
            </a:br>
            <a:r>
              <a:rPr lang="sr-Latn-RS" sz="4400" dirty="0">
                <a:ln w="15875">
                  <a:solidFill>
                    <a:schemeClr val="tx1"/>
                  </a:solidFill>
                </a:ln>
                <a:latin typeface="+mn-lt"/>
                <a:cs typeface="Segoe UI" panose="020B0502040204020203" pitchFamily="34" charset="0"/>
              </a:rPr>
              <a:t>smernice</a:t>
            </a:r>
            <a:endParaRPr lang="en-US" sz="4400" dirty="0">
              <a:ln w="15875">
                <a:solidFill>
                  <a:schemeClr val="tx1"/>
                </a:solidFill>
              </a:ln>
              <a:latin typeface="+mn-lt"/>
              <a:cs typeface="Segoe UI" panose="020B0502040204020203" pitchFamily="34" charset="0"/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7330867" y="5743828"/>
            <a:ext cx="5888605" cy="1011643"/>
          </a:xfrm>
        </p:spPr>
        <p:txBody>
          <a:bodyPr>
            <a:noAutofit/>
          </a:bodyPr>
          <a:lstStyle/>
          <a:p>
            <a:r>
              <a:rPr lang="sr-Latn-RS" sz="2800" i="1" dirty="0"/>
              <a:t>Doc.dr Pal Terek</a:t>
            </a:r>
            <a:endParaRPr lang="en-US" sz="2800" i="1" dirty="0"/>
          </a:p>
          <a:p>
            <a:r>
              <a:rPr lang="sr-Latn-RS" sz="2800" i="1" dirty="0" err="1"/>
              <a:t>Prof.dr</a:t>
            </a:r>
            <a:r>
              <a:rPr lang="sr-Latn-RS" sz="2800" i="1" dirty="0"/>
              <a:t> Branko Škorić</a:t>
            </a:r>
            <a:endParaRPr lang="en-US" sz="28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342" y="305951"/>
            <a:ext cx="1380577" cy="150022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1296" y="305951"/>
            <a:ext cx="1403479" cy="141732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5E891582-9BD8-4C2D-A462-87122A8B4F9B}"/>
              </a:ext>
            </a:extLst>
          </p:cNvPr>
          <p:cNvSpPr txBox="1">
            <a:spLocks/>
          </p:cNvSpPr>
          <p:nvPr/>
        </p:nvSpPr>
        <p:spPr>
          <a:xfrm>
            <a:off x="1326063" y="560971"/>
            <a:ext cx="9926972" cy="70363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RS" sz="3600" b="1" i="1" dirty="0">
                <a:ln w="15875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  <a:latin typeface="+mn-lt"/>
                <a:cs typeface="Segoe UI" panose="020B0502040204020203" pitchFamily="34" charset="0"/>
              </a:rPr>
              <a:t>Termička obrada i inženjerstvo površina</a:t>
            </a:r>
            <a:endParaRPr lang="en-US" sz="3600" b="1" i="1" dirty="0">
              <a:ln w="15875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  <a:latin typeface="+mn-lt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125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50B48-75E2-4886-B992-F111E7D6E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Izbor prevlake i tehnologije nanošenja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1F06468-CB5F-4C8A-BEFF-D542B3361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0548" y="1078489"/>
            <a:ext cx="11558953" cy="57795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2400" dirty="0"/>
              <a:t>Zavisi od:</a:t>
            </a:r>
          </a:p>
          <a:p>
            <a:r>
              <a:rPr lang="sr-Latn-RS" sz="2400" dirty="0"/>
              <a:t>Namene sloja prevlake</a:t>
            </a:r>
          </a:p>
          <a:p>
            <a:pPr lvl="1"/>
            <a:r>
              <a:rPr lang="sr-Latn-RS" sz="1800" dirty="0"/>
              <a:t>Dekorativna</a:t>
            </a:r>
          </a:p>
          <a:p>
            <a:pPr lvl="1"/>
            <a:r>
              <a:rPr lang="sr-Latn-RS" sz="1800" dirty="0"/>
              <a:t>Inženjerska (mehanička i/ili hemijska zaštita)</a:t>
            </a:r>
          </a:p>
          <a:p>
            <a:pPr lvl="1"/>
            <a:r>
              <a:rPr lang="sr-Latn-RS" sz="1800" dirty="0"/>
              <a:t>Olakšanje dalje prerade komada nekom od tehnologija</a:t>
            </a:r>
          </a:p>
          <a:p>
            <a:r>
              <a:rPr lang="sr-Latn-RS" sz="2400" dirty="0"/>
              <a:t>Eksploatacionih uslova elementa koji se prevlači odnosno željenih osobina prevlake</a:t>
            </a:r>
          </a:p>
          <a:p>
            <a:r>
              <a:rPr lang="sr-Latn-RS" sz="2400" dirty="0"/>
              <a:t>Vrste prevlake koja se ustaljeno preferira za određenu namenu</a:t>
            </a:r>
          </a:p>
          <a:p>
            <a:r>
              <a:rPr lang="sr-Latn-RS" sz="2400" dirty="0"/>
              <a:t>Potrebna debljina prevlake </a:t>
            </a:r>
            <a:r>
              <a:rPr lang="sr-Latn-RS" sz="2400" dirty="0">
                <a:solidFill>
                  <a:srgbClr val="388DBF"/>
                </a:solidFill>
              </a:rPr>
              <a:t>&lt;&lt; zavisi od opterećenja</a:t>
            </a:r>
          </a:p>
          <a:p>
            <a:r>
              <a:rPr lang="sr-Latn-RS" sz="2400" dirty="0"/>
              <a:t>Mogućnost izlaganja elementa koji se prevlači određenoj temperaturi </a:t>
            </a:r>
            <a:r>
              <a:rPr lang="sr-Latn-RS" sz="2400" dirty="0">
                <a:solidFill>
                  <a:srgbClr val="388DBF"/>
                </a:solidFill>
              </a:rPr>
              <a:t>&lt;&lt; diktira temperaturu depozicije</a:t>
            </a:r>
          </a:p>
          <a:p>
            <a:r>
              <a:rPr lang="sr-Latn-RS" sz="2400" dirty="0"/>
              <a:t>Tolerancije i geometrijske karakteristike elementa koji se prevlači  </a:t>
            </a:r>
            <a:r>
              <a:rPr lang="sr-Latn-RS" sz="2400" dirty="0">
                <a:solidFill>
                  <a:srgbClr val="388DBF"/>
                </a:solidFill>
              </a:rPr>
              <a:t>&lt;&lt; diktira vrstu prevlake i tehnologiju nanošenja</a:t>
            </a:r>
            <a:endParaRPr lang="sr-Latn-RS" sz="2400" dirty="0"/>
          </a:p>
        </p:txBody>
      </p:sp>
    </p:spTree>
    <p:extLst>
      <p:ext uri="{BB962C8B-B14F-4D97-AF65-F5344CB8AC3E}">
        <p14:creationId xmlns:p14="http://schemas.microsoft.com/office/powerpoint/2010/main" val="4227088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50B48-75E2-4886-B992-F111E7D6E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Izbor prevlake i tehnologije nanošenja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1F06468-CB5F-4C8A-BEFF-D542B3361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0548" y="1078489"/>
            <a:ext cx="11558953" cy="57795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2400" dirty="0"/>
              <a:t>Zavisi od:</a:t>
            </a:r>
          </a:p>
          <a:p>
            <a:r>
              <a:rPr lang="sr-Latn-RS" sz="2400" dirty="0"/>
              <a:t>Cena izrade prevlake</a:t>
            </a:r>
          </a:p>
          <a:p>
            <a:r>
              <a:rPr lang="sr-Latn-RS" sz="2400" dirty="0"/>
              <a:t>Obim proizvodnje dela</a:t>
            </a:r>
          </a:p>
          <a:p>
            <a:r>
              <a:rPr lang="sr-Latn-RS" sz="2400" dirty="0"/>
              <a:t>Ekoloških efekata </a:t>
            </a:r>
          </a:p>
        </p:txBody>
      </p:sp>
    </p:spTree>
    <p:extLst>
      <p:ext uri="{BB962C8B-B14F-4D97-AF65-F5344CB8AC3E}">
        <p14:creationId xmlns:p14="http://schemas.microsoft.com/office/powerpoint/2010/main" val="335395188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19341</TotalTime>
  <Words>118</Words>
  <Application>Microsoft Office PowerPoint</Application>
  <PresentationFormat>Widescreen</PresentationFormat>
  <Paragraphs>21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Segoe UI</vt:lpstr>
      <vt:lpstr>1_Office Theme</vt:lpstr>
      <vt:lpstr>Izbor prevlaka smernice</vt:lpstr>
      <vt:lpstr>Izbor prevlake i tehnologije nanošenja</vt:lpstr>
      <vt:lpstr>Izbor prevlake i tehnologije nanošenja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Unapređenje kvaliteta alata za livenje pod pritiskom primenom tehnologija inženjerstva površina</dc:title>
  <dc:creator>Pal Terek</dc:creator>
  <cp:lastModifiedBy>Pal Terek</cp:lastModifiedBy>
  <cp:revision>1539</cp:revision>
  <dcterms:created xsi:type="dcterms:W3CDTF">2016-08-29T17:20:45Z</dcterms:created>
  <dcterms:modified xsi:type="dcterms:W3CDTF">2021-03-27T10:30:59Z</dcterms:modified>
</cp:coreProperties>
</file>